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5" r:id="rId4"/>
  </p:sldMasterIdLst>
  <p:notesMasterIdLst>
    <p:notesMasterId r:id="rId21"/>
  </p:notesMasterIdLst>
  <p:handoutMasterIdLst>
    <p:handoutMasterId r:id="rId22"/>
  </p:handoutMasterIdLst>
  <p:sldIdLst>
    <p:sldId id="281" r:id="rId5"/>
    <p:sldId id="290" r:id="rId6"/>
    <p:sldId id="292" r:id="rId7"/>
    <p:sldId id="293" r:id="rId8"/>
    <p:sldId id="295" r:id="rId9"/>
    <p:sldId id="256" r:id="rId10"/>
    <p:sldId id="283" r:id="rId11"/>
    <p:sldId id="284" r:id="rId12"/>
    <p:sldId id="286" r:id="rId13"/>
    <p:sldId id="287" r:id="rId14"/>
    <p:sldId id="288" r:id="rId15"/>
    <p:sldId id="289" r:id="rId16"/>
    <p:sldId id="282" r:id="rId17"/>
    <p:sldId id="291" r:id="rId18"/>
    <p:sldId id="285" r:id="rId19"/>
    <p:sldId id="294" r:id="rId20"/>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008000"/>
    <a:srgbClr val="FFFDD1"/>
    <a:srgbClr val="00CC00"/>
  </p:clrMru>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7" autoAdjust="0"/>
    <p:restoredTop sz="91103" autoAdjust="0"/>
  </p:normalViewPr>
  <p:slideViewPr>
    <p:cSldViewPr>
      <p:cViewPr>
        <p:scale>
          <a:sx n="66" d="100"/>
          <a:sy n="66" d="100"/>
        </p:scale>
        <p:origin x="-1296" y="-10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944"/>
    </p:cViewPr>
  </p:sorterViewPr>
  <p:notesViewPr>
    <p:cSldViewPr>
      <p:cViewPr varScale="1">
        <p:scale>
          <a:sx n="49" d="100"/>
          <a:sy n="49" d="100"/>
        </p:scale>
        <p:origin x="-1938" y="-102"/>
      </p:cViewPr>
      <p:guideLst>
        <p:guide orient="horz" pos="3130"/>
        <p:guide pos="214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pPr>
              <a:defRPr/>
            </a:pPr>
            <a:fld id="{4C75A1DC-0969-47B6-B448-53B1A7534F2B}" type="datetimeFigureOut">
              <a:rPr lang="en-US"/>
              <a:pPr>
                <a:defRPr/>
              </a:pPr>
              <a:t>7/25/2011</a:t>
            </a:fld>
            <a:endParaRPr lang="en-US"/>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pPr>
              <a:defRPr/>
            </a:pPr>
            <a:fld id="{AC9165A0-0C9F-4B23-A4BA-54F2BC648AB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pPr>
              <a:defRPr/>
            </a:pPr>
            <a:fld id="{6560DAB9-D08A-4599-838D-36E8F676977F}" type="datetimeFigureOut">
              <a:rPr lang="en-US"/>
              <a:pPr>
                <a:defRPr/>
              </a:pPr>
              <a:t>7/25/2011</a:t>
            </a:fld>
            <a:endParaRPr lang="en-US"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1038" y="4721225"/>
            <a:ext cx="5445125" cy="4471988"/>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pPr>
              <a:defRPr/>
            </a:pPr>
            <a:fld id="{E307674C-A171-4DAC-8323-B9D6E064144F}"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07674C-A171-4DAC-8323-B9D6E064144F}" type="slidenum">
              <a:rPr lang="en-US" smtClean="0"/>
              <a:pPr>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CB680A8-4982-4507-AA4E-47BA6E8E255A}" type="slidenum">
              <a:rPr lang="en-US"/>
              <a:pPr>
                <a:defRPr/>
              </a:pPr>
              <a:t>‹#›</a:t>
            </a:fld>
            <a:endParaRPr lang="en-US"/>
          </a:p>
        </p:txBody>
      </p:sp>
      <p:pic>
        <p:nvPicPr>
          <p:cNvPr id="8" name="Picture 1"/>
          <p:cNvPicPr>
            <a:picLocks noChangeAspect="1" noChangeArrowheads="1"/>
          </p:cNvPicPr>
          <p:nvPr userDrawn="1"/>
        </p:nvPicPr>
        <p:blipFill>
          <a:blip r:embed="rId2" cstate="print"/>
          <a:srcRect/>
          <a:stretch>
            <a:fillRect/>
          </a:stretch>
        </p:blipFill>
        <p:spPr bwMode="auto">
          <a:xfrm>
            <a:off x="371475" y="1277937"/>
            <a:ext cx="8401050" cy="5172075"/>
          </a:xfrm>
          <a:prstGeom prst="rect">
            <a:avLst/>
          </a:prstGeom>
          <a:noFill/>
          <a:ln w="9525">
            <a:noFill/>
            <a:miter lim="800000"/>
            <a:headEnd/>
            <a:tailEnd/>
          </a:ln>
        </p:spPr>
      </p:pic>
      <p:pic>
        <p:nvPicPr>
          <p:cNvPr id="9" name="Picture 37"/>
          <p:cNvPicPr>
            <a:picLocks noChangeAspect="1" noChangeArrowheads="1"/>
          </p:cNvPicPr>
          <p:nvPr userDrawn="1"/>
        </p:nvPicPr>
        <p:blipFill>
          <a:blip r:embed="rId3" cstate="print">
            <a:lum bright="24000"/>
          </a:blip>
          <a:srcRect/>
          <a:stretch>
            <a:fillRect/>
          </a:stretch>
        </p:blipFill>
        <p:spPr bwMode="auto">
          <a:xfrm>
            <a:off x="5992813" y="3276600"/>
            <a:ext cx="3151187" cy="3200400"/>
          </a:xfrm>
          <a:prstGeom prst="rect">
            <a:avLst/>
          </a:prstGeom>
          <a:noFill/>
          <a:ln w="9525">
            <a:noFill/>
            <a:miter lim="800000"/>
            <a:headEnd/>
            <a:tailEnd/>
          </a:ln>
        </p:spPr>
      </p:pic>
      <p:sp>
        <p:nvSpPr>
          <p:cNvPr id="10" name="Text Box 8"/>
          <p:cNvSpPr txBox="1">
            <a:spLocks noChangeArrowheads="1"/>
          </p:cNvSpPr>
          <p:nvPr userDrawn="1"/>
        </p:nvSpPr>
        <p:spPr bwMode="auto">
          <a:xfrm>
            <a:off x="3717925" y="1057275"/>
            <a:ext cx="184150" cy="366712"/>
          </a:xfrm>
          <a:prstGeom prst="rect">
            <a:avLst/>
          </a:prstGeom>
          <a:noFill/>
          <a:ln w="9525">
            <a:noFill/>
            <a:miter lim="800000"/>
            <a:headEnd/>
            <a:tailEnd/>
          </a:ln>
        </p:spPr>
        <p:txBody>
          <a:bodyPr wrap="none">
            <a:sp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4" cstate="email"/>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6146" name="Picture 24"/>
          <p:cNvPicPr>
            <a:picLocks noChangeAspect="1" noChangeArrowheads="1"/>
          </p:cNvPicPr>
          <p:nvPr/>
        </p:nvPicPr>
        <p:blipFill>
          <a:blip r:embed="rId5" cstate="print"/>
          <a:srcRect/>
          <a:stretch>
            <a:fillRect/>
          </a:stretch>
        </p:blipFill>
        <p:spPr bwMode="auto">
          <a:xfrm>
            <a:off x="0" y="0"/>
            <a:ext cx="9112250" cy="6872288"/>
          </a:xfrm>
          <a:prstGeom prst="rect">
            <a:avLst/>
          </a:prstGeom>
          <a:noFill/>
          <a:ln w="9525">
            <a:noFill/>
            <a:miter lim="800000"/>
            <a:headEnd/>
            <a:tailEnd/>
          </a:ln>
        </p:spPr>
      </p:pic>
      <p:sp>
        <p:nvSpPr>
          <p:cNvPr id="10957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957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957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9703F288-156F-44CD-8B8F-3780C90115EC}" type="slidenum">
              <a:rPr lang="en-US"/>
              <a:pPr>
                <a:defRPr/>
              </a:pPr>
              <a:t>‹#›</a:t>
            </a:fld>
            <a:endParaRPr lang="en-US"/>
          </a:p>
        </p:txBody>
      </p:sp>
      <p:sp>
        <p:nvSpPr>
          <p:cNvPr id="8" name="Flowchart: Document 7"/>
          <p:cNvSpPr/>
          <p:nvPr/>
        </p:nvSpPr>
        <p:spPr bwMode="auto">
          <a:xfrm flipH="1">
            <a:off x="0" y="0"/>
            <a:ext cx="9144000" cy="838200"/>
          </a:xfrm>
          <a:prstGeom prst="flowChartDocumen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wrap="none"/>
          <a:lstStyle/>
          <a:p>
            <a:pPr>
              <a:defRPr/>
            </a:pPr>
            <a:endParaRPr lang="en-US" b="1">
              <a:solidFill>
                <a:schemeClr val="tx1"/>
              </a:solidFill>
            </a:endParaRPr>
          </a:p>
        </p:txBody>
      </p:sp>
      <p:sp>
        <p:nvSpPr>
          <p:cNvPr id="12" name="Rectangle 29"/>
          <p:cNvSpPr>
            <a:spLocks noChangeArrowheads="1"/>
          </p:cNvSpPr>
          <p:nvPr/>
        </p:nvSpPr>
        <p:spPr bwMode="auto">
          <a:xfrm>
            <a:off x="0" y="6502400"/>
            <a:ext cx="9144000" cy="3556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66" r:id="rId1"/>
    <p:sldLayoutId id="2147483868" r:id="rId2"/>
  </p:sldLayoutIdLst>
  <p:hf hdr="0" ftr="0" dt="0"/>
  <p:txStyles>
    <p:titleStyle>
      <a:lvl1pPr algn="l" rtl="0" eaLnBrk="1" fontAlgn="base" hangingPunct="1">
        <a:spcBef>
          <a:spcPct val="0"/>
        </a:spcBef>
        <a:spcAft>
          <a:spcPct val="0"/>
        </a:spcAft>
        <a:defRPr kumimoji="1" sz="4000" b="1">
          <a:solidFill>
            <a:schemeClr val="tx2"/>
          </a:solidFill>
          <a:latin typeface="+mj-lt"/>
          <a:ea typeface="+mj-ea"/>
          <a:cs typeface="+mj-cs"/>
        </a:defRPr>
      </a:lvl1pPr>
      <a:lvl2pPr algn="l" rtl="0" eaLnBrk="1" fontAlgn="base" hangingPunct="1">
        <a:spcBef>
          <a:spcPct val="0"/>
        </a:spcBef>
        <a:spcAft>
          <a:spcPct val="0"/>
        </a:spcAft>
        <a:defRPr kumimoji="1" sz="4000" b="1">
          <a:solidFill>
            <a:schemeClr val="tx2"/>
          </a:solidFill>
          <a:latin typeface="Arial" pitchFamily="34" charset="0"/>
        </a:defRPr>
      </a:lvl2pPr>
      <a:lvl3pPr algn="l" rtl="0" eaLnBrk="1" fontAlgn="base" hangingPunct="1">
        <a:spcBef>
          <a:spcPct val="0"/>
        </a:spcBef>
        <a:spcAft>
          <a:spcPct val="0"/>
        </a:spcAft>
        <a:defRPr kumimoji="1" sz="4000" b="1">
          <a:solidFill>
            <a:schemeClr val="tx2"/>
          </a:solidFill>
          <a:latin typeface="Arial" pitchFamily="34" charset="0"/>
        </a:defRPr>
      </a:lvl3pPr>
      <a:lvl4pPr algn="l" rtl="0" eaLnBrk="1" fontAlgn="base" hangingPunct="1">
        <a:spcBef>
          <a:spcPct val="0"/>
        </a:spcBef>
        <a:spcAft>
          <a:spcPct val="0"/>
        </a:spcAft>
        <a:defRPr kumimoji="1" sz="4000" b="1">
          <a:solidFill>
            <a:schemeClr val="tx2"/>
          </a:solidFill>
          <a:latin typeface="Arial" pitchFamily="34" charset="0"/>
        </a:defRPr>
      </a:lvl4pPr>
      <a:lvl5pPr algn="l" rtl="0" eaLnBrk="1" fontAlgn="base" hangingPunct="1">
        <a:spcBef>
          <a:spcPct val="0"/>
        </a:spcBef>
        <a:spcAft>
          <a:spcPct val="0"/>
        </a:spcAft>
        <a:defRPr kumimoji="1" sz="4000" b="1">
          <a:solidFill>
            <a:schemeClr val="tx2"/>
          </a:solidFill>
          <a:latin typeface="Arial" pitchFamily="34" charset="0"/>
        </a:defRPr>
      </a:lvl5pPr>
      <a:lvl6pPr marL="457200" algn="l" rtl="0" eaLnBrk="1" fontAlgn="base" hangingPunct="1">
        <a:spcBef>
          <a:spcPct val="0"/>
        </a:spcBef>
        <a:spcAft>
          <a:spcPct val="0"/>
        </a:spcAft>
        <a:defRPr kumimoji="1" sz="4000" b="1">
          <a:solidFill>
            <a:schemeClr val="tx2"/>
          </a:solidFill>
          <a:latin typeface="Arial" pitchFamily="34" charset="0"/>
        </a:defRPr>
      </a:lvl6pPr>
      <a:lvl7pPr marL="914400" algn="l" rtl="0" eaLnBrk="1" fontAlgn="base" hangingPunct="1">
        <a:spcBef>
          <a:spcPct val="0"/>
        </a:spcBef>
        <a:spcAft>
          <a:spcPct val="0"/>
        </a:spcAft>
        <a:defRPr kumimoji="1" sz="4000" b="1">
          <a:solidFill>
            <a:schemeClr val="tx2"/>
          </a:solidFill>
          <a:latin typeface="Arial" pitchFamily="34" charset="0"/>
        </a:defRPr>
      </a:lvl7pPr>
      <a:lvl8pPr marL="1371600" algn="l" rtl="0" eaLnBrk="1" fontAlgn="base" hangingPunct="1">
        <a:spcBef>
          <a:spcPct val="0"/>
        </a:spcBef>
        <a:spcAft>
          <a:spcPct val="0"/>
        </a:spcAft>
        <a:defRPr kumimoji="1" sz="4000" b="1">
          <a:solidFill>
            <a:schemeClr val="tx2"/>
          </a:solidFill>
          <a:latin typeface="Arial" pitchFamily="34" charset="0"/>
        </a:defRPr>
      </a:lvl8pPr>
      <a:lvl9pPr marL="1828800" algn="l" rtl="0" eaLnBrk="1" fontAlgn="base" hangingPunct="1">
        <a:spcBef>
          <a:spcPct val="0"/>
        </a:spcBef>
        <a:spcAft>
          <a:spcPct val="0"/>
        </a:spcAft>
        <a:defRPr kumimoji="1" sz="4000" b="1">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hlink"/>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chemeClr val="hlink"/>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lston@alumni.duke.edu"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hyperlink" Target="mailto:treasurer.gwsar@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quia_marina_logo.jpg"/>
          <p:cNvPicPr>
            <a:picLocks noChangeAspect="1"/>
          </p:cNvPicPr>
          <p:nvPr/>
        </p:nvPicPr>
        <p:blipFill>
          <a:blip r:embed="rId3" cstate="print"/>
          <a:stretch>
            <a:fillRect/>
          </a:stretch>
        </p:blipFill>
        <p:spPr>
          <a:xfrm>
            <a:off x="304800" y="5181600"/>
            <a:ext cx="1014413" cy="1120898"/>
          </a:xfrm>
          <a:prstGeom prst="rect">
            <a:avLst/>
          </a:prstGeom>
        </p:spPr>
      </p:pic>
      <p:sp>
        <p:nvSpPr>
          <p:cNvPr id="4" name="Title 1"/>
          <p:cNvSpPr txBox="1">
            <a:spLocks/>
          </p:cNvSpPr>
          <p:nvPr/>
        </p:nvSpPr>
        <p:spPr>
          <a:xfrm>
            <a:off x="685800" y="1295400"/>
            <a:ext cx="7772400" cy="14700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4000" b="1" i="0" u="none" strike="noStrike" kern="0" cap="none" spc="0" normalizeH="0" baseline="0" noProof="0" dirty="0" smtClean="0">
                <a:ln>
                  <a:noFill/>
                </a:ln>
                <a:solidFill>
                  <a:schemeClr val="tx2"/>
                </a:solidFill>
                <a:effectLst/>
                <a:uLnTx/>
                <a:uFillTx/>
                <a:latin typeface="+mj-lt"/>
                <a:ea typeface="+mj-ea"/>
                <a:cs typeface="+mj-cs"/>
              </a:rPr>
              <a:t>George S. &amp; Stella M. Knight Essay Contest</a:t>
            </a:r>
            <a:endParaRPr kumimoji="1" lang="en-US" sz="4000" b="1" i="0" u="none" strike="noStrike" kern="0" cap="none" spc="0" normalizeH="0" baseline="0" noProof="0" dirty="0">
              <a:ln>
                <a:noFill/>
              </a:ln>
              <a:solidFill>
                <a:schemeClr val="tx2"/>
              </a:solidFill>
              <a:effectLst/>
              <a:uLnTx/>
              <a:uFillTx/>
              <a:latin typeface="+mj-lt"/>
              <a:ea typeface="+mj-ea"/>
              <a:cs typeface="+mj-cs"/>
            </a:endParaRPr>
          </a:p>
        </p:txBody>
      </p:sp>
      <p:sp>
        <p:nvSpPr>
          <p:cNvPr id="5" name="Subtitle 2"/>
          <p:cNvSpPr txBox="1">
            <a:spLocks/>
          </p:cNvSpPr>
          <p:nvPr/>
        </p:nvSpPr>
        <p:spPr>
          <a:xfrm>
            <a:off x="1066800" y="3200400"/>
            <a:ext cx="7010400" cy="1752600"/>
          </a:xfrm>
          <a:prstGeom prst="rect">
            <a:avLst/>
          </a:prstGeom>
        </p:spPr>
        <p:txBody>
          <a:bodyPr>
            <a:normAutofit fontScale="92500"/>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tabLst/>
              <a:defRPr/>
            </a:pPr>
            <a:r>
              <a:rPr kumimoji="1" lang="en-US" sz="3000" b="0" i="0" u="none" strike="noStrike" kern="0" cap="none" spc="0" normalizeH="0" baseline="0" noProof="0" dirty="0" smtClean="0">
                <a:ln>
                  <a:noFill/>
                </a:ln>
                <a:solidFill>
                  <a:schemeClr val="tx1"/>
                </a:solidFill>
                <a:effectLst/>
                <a:uLnTx/>
                <a:uFillTx/>
                <a:latin typeface="+mn-lt"/>
                <a:ea typeface="+mn-ea"/>
                <a:cs typeface="+mn-cs"/>
              </a:rPr>
              <a:t>Overview of Contest Rules and Deadlines </a:t>
            </a:r>
          </a:p>
          <a:p>
            <a:pPr marL="342900" marR="0" lvl="0" indent="-342900" algn="ctr" defTabSz="914400" rtl="0" eaLnBrk="1" fontAlgn="base" latinLnBrk="0" hangingPunct="1">
              <a:lnSpc>
                <a:spcPct val="100000"/>
              </a:lnSpc>
              <a:spcBef>
                <a:spcPct val="20000"/>
              </a:spcBef>
              <a:spcAft>
                <a:spcPct val="0"/>
              </a:spcAft>
              <a:buClr>
                <a:schemeClr val="hlink"/>
              </a:buClr>
              <a:buSzPct val="75000"/>
              <a:tabLst/>
              <a:defRPr/>
            </a:pPr>
            <a:r>
              <a:rPr kumimoji="1" lang="en-US" sz="2600" b="1" i="0" u="none" strike="noStrike" kern="0" cap="none" spc="0" normalizeH="0" baseline="0" noProof="0" dirty="0" smtClean="0">
                <a:ln>
                  <a:noFill/>
                </a:ln>
                <a:solidFill>
                  <a:schemeClr val="tx1"/>
                </a:solidFill>
                <a:effectLst/>
                <a:uLnTx/>
                <a:uFillTx/>
                <a:latin typeface="+mn-lt"/>
                <a:ea typeface="+mn-ea"/>
                <a:cs typeface="+mn-cs"/>
              </a:rPr>
              <a:t>SAR Atlantic Middle States Conference</a:t>
            </a:r>
          </a:p>
          <a:p>
            <a:pPr marL="342900" marR="0" lvl="0" indent="-342900" algn="ctr" defTabSz="914400" rtl="0" eaLnBrk="1" fontAlgn="base" latinLnBrk="0" hangingPunct="1">
              <a:lnSpc>
                <a:spcPct val="100000"/>
              </a:lnSpc>
              <a:spcBef>
                <a:spcPct val="20000"/>
              </a:spcBef>
              <a:spcAft>
                <a:spcPct val="0"/>
              </a:spcAft>
              <a:buClr>
                <a:schemeClr val="hlink"/>
              </a:buClr>
              <a:buSzPct val="75000"/>
              <a:tabLst/>
              <a:defRPr/>
            </a:pPr>
            <a:r>
              <a:rPr kumimoji="1" lang="en-US" sz="2600" b="1" i="0" u="none" strike="noStrike" kern="0" cap="none" spc="0" normalizeH="0" baseline="0" noProof="0" dirty="0" smtClean="0">
                <a:ln>
                  <a:noFill/>
                </a:ln>
                <a:solidFill>
                  <a:schemeClr val="tx1"/>
                </a:solidFill>
                <a:effectLst/>
                <a:uLnTx/>
                <a:uFillTx/>
                <a:latin typeface="+mn-lt"/>
                <a:ea typeface="+mn-ea"/>
                <a:cs typeface="+mn-cs"/>
              </a:rPr>
              <a:t>August 12-13, 2011</a:t>
            </a:r>
            <a:endParaRPr kumimoji="1" lang="en-US" sz="26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43000"/>
            <a:ext cx="7086600" cy="369332"/>
          </a:xfrm>
          <a:prstGeom prst="rect">
            <a:avLst/>
          </a:prstGeom>
          <a:noFill/>
        </p:spPr>
        <p:txBody>
          <a:bodyPr wrap="square" rtlCol="0">
            <a:spAutoFit/>
          </a:bodyPr>
          <a:lstStyle/>
          <a:p>
            <a:r>
              <a:rPr lang="en-US" dirty="0" smtClean="0"/>
              <a:t>Stage 1:  The Chapter-Level Contest (continued)</a:t>
            </a:r>
            <a:endParaRPr lang="en-US" dirty="0"/>
          </a:p>
        </p:txBody>
      </p:sp>
      <p:pic>
        <p:nvPicPr>
          <p:cNvPr id="3" name="Picture 2" descr="acquia_marina_logo.jpg"/>
          <p:cNvPicPr>
            <a:picLocks noChangeAspect="1"/>
          </p:cNvPicPr>
          <p:nvPr/>
        </p:nvPicPr>
        <p:blipFill>
          <a:blip r:embed="rId2" cstate="print"/>
          <a:stretch>
            <a:fillRect/>
          </a:stretch>
        </p:blipFill>
        <p:spPr>
          <a:xfrm>
            <a:off x="304800" y="5181600"/>
            <a:ext cx="1014413" cy="1120898"/>
          </a:xfrm>
          <a:prstGeom prst="rect">
            <a:avLst/>
          </a:prstGeom>
        </p:spPr>
      </p:pic>
      <p:sp>
        <p:nvSpPr>
          <p:cNvPr id="5" name="TextBox 4"/>
          <p:cNvSpPr txBox="1"/>
          <p:nvPr/>
        </p:nvSpPr>
        <p:spPr>
          <a:xfrm>
            <a:off x="1371600" y="2101334"/>
            <a:ext cx="6858000" cy="2308324"/>
          </a:xfrm>
          <a:prstGeom prst="rect">
            <a:avLst/>
          </a:prstGeom>
          <a:noFill/>
        </p:spPr>
        <p:txBody>
          <a:bodyPr wrap="square" rtlCol="0" anchor="b">
            <a:spAutoFit/>
          </a:bodyPr>
          <a:lstStyle/>
          <a:p>
            <a:r>
              <a:rPr lang="en-US" sz="2000" b="1" i="1" dirty="0" smtClean="0"/>
              <a:t>Contestant’s Biography:  </a:t>
            </a:r>
          </a:p>
          <a:p>
            <a:endParaRPr lang="en-US" sz="1200" b="1" i="1" dirty="0" smtClean="0"/>
          </a:p>
          <a:p>
            <a:endParaRPr lang="en-US" sz="1200" b="1" i="1" dirty="0" smtClean="0"/>
          </a:p>
          <a:p>
            <a:r>
              <a:rPr lang="en-US" sz="2000" dirty="0" smtClean="0"/>
              <a:t>●  The contestant's biography is limited to one page. </a:t>
            </a:r>
          </a:p>
          <a:p>
            <a:endParaRPr lang="en-US" sz="2000" dirty="0" smtClean="0"/>
          </a:p>
          <a:p>
            <a:r>
              <a:rPr lang="en-US" sz="2000" dirty="0" smtClean="0"/>
              <a:t>●  Topics to be included in the biography are academic awards and achievements, school activities, community activities, and plans for college. </a:t>
            </a:r>
          </a:p>
        </p:txBody>
      </p:sp>
      <p:sp>
        <p:nvSpPr>
          <p:cNvPr id="6" name="TextBox 5"/>
          <p:cNvSpPr txBox="1"/>
          <p:nvPr/>
        </p:nvSpPr>
        <p:spPr>
          <a:xfrm>
            <a:off x="2590800" y="228600"/>
            <a:ext cx="6324600" cy="400110"/>
          </a:xfrm>
          <a:prstGeom prst="rect">
            <a:avLst/>
          </a:prstGeom>
          <a:noFill/>
        </p:spPr>
        <p:txBody>
          <a:bodyPr wrap="square" rtlCol="0">
            <a:spAutoFit/>
          </a:bodyPr>
          <a:lstStyle/>
          <a:p>
            <a:pPr algn="r"/>
            <a:r>
              <a:rPr lang="en-US" sz="2000" b="1" dirty="0" smtClean="0">
                <a:solidFill>
                  <a:schemeClr val="bg1"/>
                </a:solidFill>
              </a:rPr>
              <a:t>Knight Essay Contest</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43000"/>
            <a:ext cx="7086600" cy="369332"/>
          </a:xfrm>
          <a:prstGeom prst="rect">
            <a:avLst/>
          </a:prstGeom>
          <a:noFill/>
        </p:spPr>
        <p:txBody>
          <a:bodyPr wrap="square" rtlCol="0">
            <a:spAutoFit/>
          </a:bodyPr>
          <a:lstStyle/>
          <a:p>
            <a:r>
              <a:rPr lang="en-US" dirty="0" smtClean="0"/>
              <a:t>Stage 1:  The Chapter-Level Contest (continued)</a:t>
            </a:r>
            <a:endParaRPr lang="en-US" dirty="0"/>
          </a:p>
        </p:txBody>
      </p:sp>
      <p:pic>
        <p:nvPicPr>
          <p:cNvPr id="3" name="Picture 2" descr="acquia_marina_logo.jpg"/>
          <p:cNvPicPr>
            <a:picLocks noChangeAspect="1"/>
          </p:cNvPicPr>
          <p:nvPr/>
        </p:nvPicPr>
        <p:blipFill>
          <a:blip r:embed="rId2" cstate="print"/>
          <a:stretch>
            <a:fillRect/>
          </a:stretch>
        </p:blipFill>
        <p:spPr>
          <a:xfrm>
            <a:off x="304800" y="5181600"/>
            <a:ext cx="1014413" cy="1120898"/>
          </a:xfrm>
          <a:prstGeom prst="rect">
            <a:avLst/>
          </a:prstGeom>
        </p:spPr>
      </p:pic>
      <p:sp>
        <p:nvSpPr>
          <p:cNvPr id="5" name="TextBox 4"/>
          <p:cNvSpPr txBox="1"/>
          <p:nvPr/>
        </p:nvSpPr>
        <p:spPr>
          <a:xfrm>
            <a:off x="1295400" y="1905000"/>
            <a:ext cx="6858000" cy="2862322"/>
          </a:xfrm>
          <a:prstGeom prst="rect">
            <a:avLst/>
          </a:prstGeom>
          <a:noFill/>
        </p:spPr>
        <p:txBody>
          <a:bodyPr wrap="square" rtlCol="0" anchor="b">
            <a:spAutoFit/>
          </a:bodyPr>
          <a:lstStyle/>
          <a:p>
            <a:r>
              <a:rPr lang="en-US" sz="2000" b="1" dirty="0" smtClean="0"/>
              <a:t>JUDGING CRITERIA</a:t>
            </a:r>
            <a:r>
              <a:rPr lang="en-US" sz="2000" b="1" i="1" dirty="0" smtClean="0"/>
              <a:t>  </a:t>
            </a:r>
            <a:endParaRPr lang="en-US" sz="1200" b="1" i="1" dirty="0" smtClean="0"/>
          </a:p>
          <a:p>
            <a:endParaRPr lang="en-US" sz="1200" b="1" i="1" dirty="0" smtClean="0"/>
          </a:p>
          <a:p>
            <a:pPr lvl="0"/>
            <a:r>
              <a:rPr lang="en-US" sz="2000" dirty="0" smtClean="0"/>
              <a:t>●  Historical accuracy</a:t>
            </a:r>
          </a:p>
          <a:p>
            <a:pPr lvl="0"/>
            <a:endParaRPr lang="en-US" sz="1200" dirty="0" smtClean="0"/>
          </a:p>
          <a:p>
            <a:pPr lvl="0"/>
            <a:r>
              <a:rPr lang="en-US" sz="2000" dirty="0" smtClean="0"/>
              <a:t>●  Clarity of thought</a:t>
            </a:r>
          </a:p>
          <a:p>
            <a:pPr lvl="0"/>
            <a:endParaRPr lang="en-US" sz="1200" dirty="0" smtClean="0"/>
          </a:p>
          <a:p>
            <a:pPr lvl="0"/>
            <a:r>
              <a:rPr lang="en-US" sz="2000" dirty="0" smtClean="0"/>
              <a:t>●  Organization and proven topic</a:t>
            </a:r>
          </a:p>
          <a:p>
            <a:pPr lvl="0"/>
            <a:endParaRPr lang="en-US" sz="1200" dirty="0" smtClean="0"/>
          </a:p>
          <a:p>
            <a:pPr lvl="0"/>
            <a:r>
              <a:rPr lang="en-US" sz="2000" dirty="0" smtClean="0"/>
              <a:t>●  Grammar and spelling</a:t>
            </a:r>
          </a:p>
          <a:p>
            <a:pPr lvl="0"/>
            <a:endParaRPr lang="en-US" sz="1200" dirty="0" smtClean="0"/>
          </a:p>
          <a:p>
            <a:pPr lvl="0"/>
            <a:r>
              <a:rPr lang="en-US" sz="2000" dirty="0" smtClean="0"/>
              <a:t>●  Documentation</a:t>
            </a:r>
            <a:endParaRPr lang="en-US" sz="2000" dirty="0"/>
          </a:p>
        </p:txBody>
      </p:sp>
      <p:sp>
        <p:nvSpPr>
          <p:cNvPr id="6" name="TextBox 5"/>
          <p:cNvSpPr txBox="1"/>
          <p:nvPr/>
        </p:nvSpPr>
        <p:spPr>
          <a:xfrm>
            <a:off x="2590800" y="228600"/>
            <a:ext cx="6324600" cy="400110"/>
          </a:xfrm>
          <a:prstGeom prst="rect">
            <a:avLst/>
          </a:prstGeom>
          <a:noFill/>
        </p:spPr>
        <p:txBody>
          <a:bodyPr wrap="square" rtlCol="0">
            <a:spAutoFit/>
          </a:bodyPr>
          <a:lstStyle/>
          <a:p>
            <a:pPr algn="r"/>
            <a:r>
              <a:rPr lang="en-US" sz="2000" b="1" dirty="0" smtClean="0">
                <a:solidFill>
                  <a:schemeClr val="bg1"/>
                </a:solidFill>
              </a:rPr>
              <a:t>Knight Essay Contest</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43000"/>
            <a:ext cx="7086600" cy="369332"/>
          </a:xfrm>
          <a:prstGeom prst="rect">
            <a:avLst/>
          </a:prstGeom>
          <a:noFill/>
        </p:spPr>
        <p:txBody>
          <a:bodyPr wrap="square" rtlCol="0">
            <a:spAutoFit/>
          </a:bodyPr>
          <a:lstStyle/>
          <a:p>
            <a:r>
              <a:rPr lang="en-US" dirty="0" smtClean="0"/>
              <a:t>Stage 1:  The Chapter-Level Contest (continued)</a:t>
            </a:r>
            <a:endParaRPr lang="en-US" dirty="0"/>
          </a:p>
        </p:txBody>
      </p:sp>
      <p:pic>
        <p:nvPicPr>
          <p:cNvPr id="3" name="Picture 2" descr="acquia_marina_logo.jpg"/>
          <p:cNvPicPr>
            <a:picLocks noChangeAspect="1"/>
          </p:cNvPicPr>
          <p:nvPr/>
        </p:nvPicPr>
        <p:blipFill>
          <a:blip r:embed="rId2" cstate="print"/>
          <a:stretch>
            <a:fillRect/>
          </a:stretch>
        </p:blipFill>
        <p:spPr>
          <a:xfrm>
            <a:off x="304800" y="5181600"/>
            <a:ext cx="1014413" cy="1120898"/>
          </a:xfrm>
          <a:prstGeom prst="rect">
            <a:avLst/>
          </a:prstGeom>
        </p:spPr>
      </p:pic>
      <p:sp>
        <p:nvSpPr>
          <p:cNvPr id="5" name="TextBox 4"/>
          <p:cNvSpPr txBox="1"/>
          <p:nvPr/>
        </p:nvSpPr>
        <p:spPr>
          <a:xfrm>
            <a:off x="1295400" y="2212777"/>
            <a:ext cx="6858000" cy="2554545"/>
          </a:xfrm>
          <a:prstGeom prst="rect">
            <a:avLst/>
          </a:prstGeom>
          <a:noFill/>
        </p:spPr>
        <p:txBody>
          <a:bodyPr wrap="square" rtlCol="0" anchor="b">
            <a:spAutoFit/>
          </a:bodyPr>
          <a:lstStyle/>
          <a:p>
            <a:r>
              <a:rPr lang="en-US" sz="2000" b="1" dirty="0" smtClean="0"/>
              <a:t>PRIZES and AWARDS</a:t>
            </a:r>
            <a:endParaRPr lang="en-US" sz="1200" b="1" i="1" dirty="0" smtClean="0"/>
          </a:p>
          <a:p>
            <a:endParaRPr lang="en-US" sz="1200" b="1" i="1" dirty="0" smtClean="0"/>
          </a:p>
          <a:p>
            <a:pPr lvl="0"/>
            <a:r>
              <a:rPr lang="en-US" sz="2000" dirty="0" smtClean="0"/>
              <a:t>●  Chapter’s Discretion</a:t>
            </a:r>
          </a:p>
          <a:p>
            <a:pPr lvl="0"/>
            <a:endParaRPr lang="en-US" sz="1200" dirty="0" smtClean="0"/>
          </a:p>
          <a:p>
            <a:pPr lvl="0"/>
            <a:r>
              <a:rPr lang="en-US" sz="2000" dirty="0" smtClean="0"/>
              <a:t>●  Cash is King:  students are looking for college $$$</a:t>
            </a:r>
          </a:p>
          <a:p>
            <a:pPr lvl="0"/>
            <a:endParaRPr lang="en-US" sz="1200" dirty="0" smtClean="0"/>
          </a:p>
          <a:p>
            <a:pPr lvl="0"/>
            <a:r>
              <a:rPr lang="en-US" sz="2000" dirty="0" smtClean="0"/>
              <a:t>●  Recommendation:  cash award, medal and certificate</a:t>
            </a:r>
          </a:p>
          <a:p>
            <a:pPr lvl="0"/>
            <a:endParaRPr lang="en-US" sz="1200" dirty="0" smtClean="0"/>
          </a:p>
          <a:p>
            <a:pPr lvl="0"/>
            <a:r>
              <a:rPr lang="en-US" sz="2000" dirty="0" smtClean="0"/>
              <a:t>●  Certificate of participation available for all contestants</a:t>
            </a:r>
          </a:p>
          <a:p>
            <a:pPr lvl="0"/>
            <a:endParaRPr lang="en-US" sz="1200" dirty="0" smtClean="0"/>
          </a:p>
        </p:txBody>
      </p:sp>
      <p:sp>
        <p:nvSpPr>
          <p:cNvPr id="6" name="TextBox 5"/>
          <p:cNvSpPr txBox="1"/>
          <p:nvPr/>
        </p:nvSpPr>
        <p:spPr>
          <a:xfrm>
            <a:off x="2590800" y="228600"/>
            <a:ext cx="6324600" cy="400110"/>
          </a:xfrm>
          <a:prstGeom prst="rect">
            <a:avLst/>
          </a:prstGeom>
          <a:noFill/>
        </p:spPr>
        <p:txBody>
          <a:bodyPr wrap="square" rtlCol="0">
            <a:spAutoFit/>
          </a:bodyPr>
          <a:lstStyle/>
          <a:p>
            <a:pPr algn="r"/>
            <a:r>
              <a:rPr lang="en-US" sz="2000" b="1" dirty="0" smtClean="0">
                <a:solidFill>
                  <a:schemeClr val="bg1"/>
                </a:solidFill>
              </a:rPr>
              <a:t>Knight Essay Contest</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143000"/>
            <a:ext cx="7086600" cy="461665"/>
          </a:xfrm>
          <a:prstGeom prst="rect">
            <a:avLst/>
          </a:prstGeom>
          <a:noFill/>
        </p:spPr>
        <p:txBody>
          <a:bodyPr wrap="square" rtlCol="0">
            <a:spAutoFit/>
          </a:bodyPr>
          <a:lstStyle/>
          <a:p>
            <a:r>
              <a:rPr lang="en-US" sz="2400" b="1" dirty="0" smtClean="0"/>
              <a:t>Stage 2:  </a:t>
            </a:r>
            <a:r>
              <a:rPr lang="en-US" sz="2400" dirty="0" smtClean="0"/>
              <a:t>The State-Level Contest</a:t>
            </a:r>
            <a:endParaRPr lang="en-US" sz="2400" dirty="0"/>
          </a:p>
        </p:txBody>
      </p:sp>
      <p:sp>
        <p:nvSpPr>
          <p:cNvPr id="4" name="TextBox 3"/>
          <p:cNvSpPr txBox="1"/>
          <p:nvPr/>
        </p:nvSpPr>
        <p:spPr>
          <a:xfrm>
            <a:off x="2590800" y="228600"/>
            <a:ext cx="6324600" cy="400110"/>
          </a:xfrm>
          <a:prstGeom prst="rect">
            <a:avLst/>
          </a:prstGeom>
          <a:noFill/>
        </p:spPr>
        <p:txBody>
          <a:bodyPr wrap="square" rtlCol="0">
            <a:spAutoFit/>
          </a:bodyPr>
          <a:lstStyle/>
          <a:p>
            <a:pPr algn="r"/>
            <a:r>
              <a:rPr lang="en-US" sz="2000" b="1" dirty="0" smtClean="0">
                <a:solidFill>
                  <a:schemeClr val="bg1"/>
                </a:solidFill>
              </a:rPr>
              <a:t>Knight Essay Contest</a:t>
            </a:r>
            <a:endParaRPr lang="en-US" sz="2000" b="1" dirty="0">
              <a:solidFill>
                <a:schemeClr val="bg1"/>
              </a:solidFill>
            </a:endParaRPr>
          </a:p>
        </p:txBody>
      </p:sp>
      <p:sp>
        <p:nvSpPr>
          <p:cNvPr id="5" name="TextBox 4"/>
          <p:cNvSpPr txBox="1"/>
          <p:nvPr/>
        </p:nvSpPr>
        <p:spPr>
          <a:xfrm>
            <a:off x="1371600" y="1828800"/>
            <a:ext cx="6858000" cy="3170099"/>
          </a:xfrm>
          <a:prstGeom prst="rect">
            <a:avLst/>
          </a:prstGeom>
          <a:noFill/>
        </p:spPr>
        <p:txBody>
          <a:bodyPr wrap="square" rtlCol="0">
            <a:spAutoFit/>
          </a:bodyPr>
          <a:lstStyle/>
          <a:p>
            <a:r>
              <a:rPr lang="en-US" sz="2000" b="1" dirty="0" smtClean="0"/>
              <a:t>Deadline:  </a:t>
            </a:r>
            <a:r>
              <a:rPr lang="en-US" sz="2000" dirty="0" smtClean="0"/>
              <a:t>The state contest deadline should be set after the chapter deadline but far enough in advance of a state meeting so the winner(s) can be present.  If the contest is not conducted at the chapter level in your state, the recommended deadline is December 31.</a:t>
            </a:r>
          </a:p>
          <a:p>
            <a:endParaRPr lang="en-US" sz="2000" dirty="0" smtClean="0"/>
          </a:p>
          <a:p>
            <a:r>
              <a:rPr lang="en-US" sz="2000" b="1" dirty="0" smtClean="0"/>
              <a:t>Prizes and Awards:  </a:t>
            </a:r>
            <a:r>
              <a:rPr lang="en-US" sz="2000" dirty="0" smtClean="0"/>
              <a:t>State should recognize top three essay contestants with cash award.  Winner should also receive a state-level medal and certificate.  Virginia’s cash awards are $1000, $500, and $300.   </a:t>
            </a:r>
            <a:endParaRPr lang="en-US" sz="2000" dirty="0"/>
          </a:p>
        </p:txBody>
      </p:sp>
      <p:pic>
        <p:nvPicPr>
          <p:cNvPr id="6" name="Picture 5" descr="acquia_marina_logo.jpg"/>
          <p:cNvPicPr>
            <a:picLocks noChangeAspect="1"/>
          </p:cNvPicPr>
          <p:nvPr/>
        </p:nvPicPr>
        <p:blipFill>
          <a:blip r:embed="rId2" cstate="print"/>
          <a:stretch>
            <a:fillRect/>
          </a:stretch>
        </p:blipFill>
        <p:spPr>
          <a:xfrm>
            <a:off x="304800" y="5181600"/>
            <a:ext cx="1014413" cy="11208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143000"/>
            <a:ext cx="7086600" cy="461665"/>
          </a:xfrm>
          <a:prstGeom prst="rect">
            <a:avLst/>
          </a:prstGeom>
          <a:noFill/>
        </p:spPr>
        <p:txBody>
          <a:bodyPr wrap="square" rtlCol="0">
            <a:spAutoFit/>
          </a:bodyPr>
          <a:lstStyle/>
          <a:p>
            <a:r>
              <a:rPr lang="en-US" sz="2400" b="1" dirty="0" smtClean="0"/>
              <a:t>Stage 3:  </a:t>
            </a:r>
            <a:r>
              <a:rPr lang="en-US" sz="2400" dirty="0" smtClean="0"/>
              <a:t>The National Contest</a:t>
            </a:r>
            <a:endParaRPr lang="en-US" sz="2400" dirty="0"/>
          </a:p>
        </p:txBody>
      </p:sp>
      <p:sp>
        <p:nvSpPr>
          <p:cNvPr id="4" name="TextBox 3"/>
          <p:cNvSpPr txBox="1"/>
          <p:nvPr/>
        </p:nvSpPr>
        <p:spPr>
          <a:xfrm>
            <a:off x="2590800" y="228600"/>
            <a:ext cx="6324600" cy="400110"/>
          </a:xfrm>
          <a:prstGeom prst="rect">
            <a:avLst/>
          </a:prstGeom>
          <a:noFill/>
        </p:spPr>
        <p:txBody>
          <a:bodyPr wrap="square" rtlCol="0">
            <a:spAutoFit/>
          </a:bodyPr>
          <a:lstStyle/>
          <a:p>
            <a:pPr algn="r"/>
            <a:r>
              <a:rPr lang="en-US" sz="2000" b="1" dirty="0" smtClean="0">
                <a:solidFill>
                  <a:schemeClr val="bg1"/>
                </a:solidFill>
              </a:rPr>
              <a:t>Knight Essay Contest</a:t>
            </a:r>
            <a:endParaRPr lang="en-US" sz="2000" b="1" dirty="0">
              <a:solidFill>
                <a:schemeClr val="bg1"/>
              </a:solidFill>
            </a:endParaRPr>
          </a:p>
        </p:txBody>
      </p:sp>
      <p:sp>
        <p:nvSpPr>
          <p:cNvPr id="5" name="TextBox 4"/>
          <p:cNvSpPr txBox="1"/>
          <p:nvPr/>
        </p:nvSpPr>
        <p:spPr>
          <a:xfrm>
            <a:off x="1371600" y="1828800"/>
            <a:ext cx="6858000" cy="3416320"/>
          </a:xfrm>
          <a:prstGeom prst="rect">
            <a:avLst/>
          </a:prstGeom>
          <a:noFill/>
        </p:spPr>
        <p:txBody>
          <a:bodyPr wrap="square" rtlCol="0">
            <a:spAutoFit/>
          </a:bodyPr>
          <a:lstStyle/>
          <a:p>
            <a:r>
              <a:rPr lang="en-US" sz="2000" b="1" dirty="0" smtClean="0"/>
              <a:t>Deadline:  </a:t>
            </a:r>
            <a:r>
              <a:rPr lang="en-US" sz="2000" dirty="0" smtClean="0"/>
              <a:t>Set by the national contest chairman.</a:t>
            </a:r>
          </a:p>
          <a:p>
            <a:endParaRPr lang="en-US" sz="2000" dirty="0" smtClean="0"/>
          </a:p>
          <a:p>
            <a:r>
              <a:rPr lang="en-US" sz="2000" b="1" dirty="0" smtClean="0"/>
              <a:t>Prizes and Awards: </a:t>
            </a:r>
          </a:p>
          <a:p>
            <a:endParaRPr lang="en-US" sz="1200" b="1" dirty="0" smtClean="0"/>
          </a:p>
          <a:p>
            <a:r>
              <a:rPr lang="en-US" sz="2000" dirty="0" smtClean="0"/>
              <a:t>First place: $2,000; a winning recognition certificate and medal; airfare and one night hotel stay for the winner and a chaperone at the SAR Annual Congress; publication of essay in the SAR Magazine and on the SAR website.</a:t>
            </a:r>
          </a:p>
          <a:p>
            <a:r>
              <a:rPr lang="en-US" sz="1200" dirty="0" smtClean="0"/>
              <a:t> </a:t>
            </a:r>
          </a:p>
          <a:p>
            <a:r>
              <a:rPr lang="en-US" sz="2000" dirty="0" smtClean="0"/>
              <a:t>Second Place: $1,000</a:t>
            </a:r>
          </a:p>
          <a:p>
            <a:endParaRPr lang="en-US" sz="1200" dirty="0" smtClean="0"/>
          </a:p>
          <a:p>
            <a:r>
              <a:rPr lang="en-US" sz="2000" dirty="0" smtClean="0"/>
              <a:t>Third Place: $500</a:t>
            </a:r>
          </a:p>
        </p:txBody>
      </p:sp>
      <p:pic>
        <p:nvPicPr>
          <p:cNvPr id="6" name="Picture 5" descr="acquia_marina_logo.jpg"/>
          <p:cNvPicPr>
            <a:picLocks noChangeAspect="1"/>
          </p:cNvPicPr>
          <p:nvPr/>
        </p:nvPicPr>
        <p:blipFill>
          <a:blip r:embed="rId2" cstate="print"/>
          <a:stretch>
            <a:fillRect/>
          </a:stretch>
        </p:blipFill>
        <p:spPr>
          <a:xfrm>
            <a:off x="304800" y="5181600"/>
            <a:ext cx="1014413" cy="11208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228600"/>
            <a:ext cx="6324600" cy="400110"/>
          </a:xfrm>
          <a:prstGeom prst="rect">
            <a:avLst/>
          </a:prstGeom>
          <a:noFill/>
        </p:spPr>
        <p:txBody>
          <a:bodyPr wrap="square" rtlCol="0">
            <a:spAutoFit/>
          </a:bodyPr>
          <a:lstStyle/>
          <a:p>
            <a:pPr algn="r"/>
            <a:r>
              <a:rPr lang="en-US" sz="2000" b="1" dirty="0" smtClean="0">
                <a:solidFill>
                  <a:schemeClr val="bg1"/>
                </a:solidFill>
              </a:rPr>
              <a:t>Knight Essay Contest</a:t>
            </a:r>
            <a:endParaRPr lang="en-US" sz="2000" b="1" dirty="0">
              <a:solidFill>
                <a:schemeClr val="bg1"/>
              </a:solidFill>
            </a:endParaRPr>
          </a:p>
        </p:txBody>
      </p:sp>
      <p:pic>
        <p:nvPicPr>
          <p:cNvPr id="3" name="Picture 2" descr="acquia_marina_logo.jpg"/>
          <p:cNvPicPr>
            <a:picLocks noChangeAspect="1"/>
          </p:cNvPicPr>
          <p:nvPr/>
        </p:nvPicPr>
        <p:blipFill>
          <a:blip r:embed="rId2" cstate="print"/>
          <a:stretch>
            <a:fillRect/>
          </a:stretch>
        </p:blipFill>
        <p:spPr>
          <a:xfrm>
            <a:off x="304800" y="5181600"/>
            <a:ext cx="1014413" cy="1120898"/>
          </a:xfrm>
          <a:prstGeom prst="rect">
            <a:avLst/>
          </a:prstGeom>
        </p:spPr>
      </p:pic>
      <p:sp>
        <p:nvSpPr>
          <p:cNvPr id="4" name="TextBox 3"/>
          <p:cNvSpPr txBox="1"/>
          <p:nvPr/>
        </p:nvSpPr>
        <p:spPr>
          <a:xfrm>
            <a:off x="762000" y="1219200"/>
            <a:ext cx="7924800" cy="3939540"/>
          </a:xfrm>
          <a:prstGeom prst="rect">
            <a:avLst/>
          </a:prstGeom>
          <a:noFill/>
        </p:spPr>
        <p:txBody>
          <a:bodyPr wrap="square" rtlCol="0">
            <a:spAutoFit/>
          </a:bodyPr>
          <a:lstStyle/>
          <a:p>
            <a:pPr algn="ctr"/>
            <a:r>
              <a:rPr lang="en-US" sz="3600" dirty="0" smtClean="0"/>
              <a:t>Congratulations to</a:t>
            </a:r>
          </a:p>
          <a:p>
            <a:pPr algn="ctr"/>
            <a:r>
              <a:rPr lang="en-US" sz="3600" b="1" dirty="0" smtClean="0"/>
              <a:t>Amanda </a:t>
            </a:r>
            <a:r>
              <a:rPr lang="en-US" sz="3600" b="1" dirty="0" err="1" smtClean="0"/>
              <a:t>Schanz</a:t>
            </a:r>
            <a:endParaRPr lang="en-US" sz="3600" b="1" dirty="0" smtClean="0"/>
          </a:p>
          <a:p>
            <a:pPr algn="ctr"/>
            <a:endParaRPr lang="en-US" sz="1000" b="1" dirty="0" smtClean="0"/>
          </a:p>
          <a:p>
            <a:pPr algn="ctr"/>
            <a:r>
              <a:rPr lang="en-US" sz="3200" dirty="0" smtClean="0"/>
              <a:t>2011 National Knight Essay </a:t>
            </a:r>
          </a:p>
          <a:p>
            <a:pPr algn="ctr"/>
            <a:r>
              <a:rPr lang="en-US" sz="3200" dirty="0" smtClean="0"/>
              <a:t>Contest Winner</a:t>
            </a:r>
          </a:p>
          <a:p>
            <a:pPr algn="ctr"/>
            <a:endParaRPr lang="en-US" sz="1000" dirty="0" smtClean="0"/>
          </a:p>
          <a:p>
            <a:pPr algn="ctr"/>
            <a:r>
              <a:rPr lang="en-US" sz="2800" dirty="0" smtClean="0"/>
              <a:t>Math &amp; Science High School at Clover Hill, Midlothian, VA</a:t>
            </a:r>
          </a:p>
          <a:p>
            <a:pPr algn="ctr"/>
            <a:endParaRPr lang="en-US" sz="1000" dirty="0" smtClean="0"/>
          </a:p>
          <a:p>
            <a:pPr algn="ctr"/>
            <a:r>
              <a:rPr lang="en-US" sz="2800" dirty="0" smtClean="0"/>
              <a:t>Sponsored by the Richmond Chapter</a:t>
            </a:r>
            <a:endParaRPr lang="en-US" sz="3600" dirty="0"/>
          </a:p>
        </p:txBody>
      </p:sp>
      <p:pic>
        <p:nvPicPr>
          <p:cNvPr id="6" name="Picture 5" descr="virginiasocietylogo.gif"/>
          <p:cNvPicPr>
            <a:picLocks noChangeAspect="1"/>
          </p:cNvPicPr>
          <p:nvPr/>
        </p:nvPicPr>
        <p:blipFill>
          <a:blip r:embed="rId3" cstate="print"/>
          <a:stretch>
            <a:fillRect/>
          </a:stretch>
        </p:blipFill>
        <p:spPr>
          <a:xfrm>
            <a:off x="7620000" y="5105400"/>
            <a:ext cx="1143000" cy="1143000"/>
          </a:xfrm>
          <a:prstGeom prst="rect">
            <a:avLst/>
          </a:prstGeom>
        </p:spPr>
      </p:pic>
      <p:sp>
        <p:nvSpPr>
          <p:cNvPr id="7" name="TextBox 6"/>
          <p:cNvSpPr txBox="1"/>
          <p:nvPr/>
        </p:nvSpPr>
        <p:spPr>
          <a:xfrm>
            <a:off x="5943600" y="2895600"/>
            <a:ext cx="2743200" cy="369332"/>
          </a:xfrm>
          <a:prstGeom prst="rect">
            <a:avLst/>
          </a:prstGeom>
          <a:noFill/>
        </p:spPr>
        <p:txBody>
          <a:bodyPr wrap="square" rtlCol="0">
            <a:spAutoFit/>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228600"/>
            <a:ext cx="6324600" cy="400110"/>
          </a:xfrm>
          <a:prstGeom prst="rect">
            <a:avLst/>
          </a:prstGeom>
          <a:noFill/>
        </p:spPr>
        <p:txBody>
          <a:bodyPr wrap="square" rtlCol="0">
            <a:spAutoFit/>
          </a:bodyPr>
          <a:lstStyle/>
          <a:p>
            <a:pPr algn="r"/>
            <a:r>
              <a:rPr lang="en-US" sz="2000" b="1" dirty="0" smtClean="0">
                <a:solidFill>
                  <a:schemeClr val="bg1"/>
                </a:solidFill>
              </a:rPr>
              <a:t>Knight Essay Contest</a:t>
            </a:r>
            <a:endParaRPr lang="en-US" sz="2000" b="1" dirty="0">
              <a:solidFill>
                <a:schemeClr val="bg1"/>
              </a:solidFill>
            </a:endParaRPr>
          </a:p>
        </p:txBody>
      </p:sp>
      <p:pic>
        <p:nvPicPr>
          <p:cNvPr id="3" name="Picture 2" descr="acquia_marina_logo.jpg"/>
          <p:cNvPicPr>
            <a:picLocks noChangeAspect="1"/>
          </p:cNvPicPr>
          <p:nvPr/>
        </p:nvPicPr>
        <p:blipFill>
          <a:blip r:embed="rId2" cstate="print"/>
          <a:stretch>
            <a:fillRect/>
          </a:stretch>
        </p:blipFill>
        <p:spPr>
          <a:xfrm>
            <a:off x="304800" y="5181600"/>
            <a:ext cx="1014413" cy="1120898"/>
          </a:xfrm>
          <a:prstGeom prst="rect">
            <a:avLst/>
          </a:prstGeom>
        </p:spPr>
      </p:pic>
      <p:sp>
        <p:nvSpPr>
          <p:cNvPr id="4" name="TextBox 3"/>
          <p:cNvSpPr txBox="1"/>
          <p:nvPr/>
        </p:nvSpPr>
        <p:spPr>
          <a:xfrm>
            <a:off x="762000" y="990600"/>
            <a:ext cx="5943600" cy="646331"/>
          </a:xfrm>
          <a:prstGeom prst="rect">
            <a:avLst/>
          </a:prstGeom>
          <a:noFill/>
        </p:spPr>
        <p:txBody>
          <a:bodyPr wrap="square" rtlCol="0">
            <a:spAutoFit/>
          </a:bodyPr>
          <a:lstStyle/>
          <a:p>
            <a:r>
              <a:rPr lang="en-US" sz="3600" dirty="0" smtClean="0"/>
              <a:t>Questions?</a:t>
            </a:r>
            <a:endParaRPr lang="en-US" sz="3600" dirty="0"/>
          </a:p>
        </p:txBody>
      </p:sp>
      <p:sp>
        <p:nvSpPr>
          <p:cNvPr id="5" name="TextBox 4"/>
          <p:cNvSpPr txBox="1"/>
          <p:nvPr/>
        </p:nvSpPr>
        <p:spPr>
          <a:xfrm>
            <a:off x="1143000" y="2057400"/>
            <a:ext cx="7010400" cy="800219"/>
          </a:xfrm>
          <a:prstGeom prst="rect">
            <a:avLst/>
          </a:prstGeom>
          <a:noFill/>
        </p:spPr>
        <p:txBody>
          <a:bodyPr wrap="square" rtlCol="0">
            <a:spAutoFit/>
          </a:bodyPr>
          <a:lstStyle/>
          <a:p>
            <a:r>
              <a:rPr lang="en-US" sz="2000" dirty="0" smtClean="0"/>
              <a:t>Contact Mike </a:t>
            </a:r>
            <a:r>
              <a:rPr lang="en-US" sz="2000" dirty="0" err="1" smtClean="0"/>
              <a:t>Elston</a:t>
            </a:r>
            <a:r>
              <a:rPr lang="en-US" sz="2000" dirty="0" smtClean="0"/>
              <a:t>, VASSAR Knight Essay Contest Chair</a:t>
            </a:r>
          </a:p>
          <a:p>
            <a:endParaRPr lang="en-US" sz="1000" dirty="0" smtClean="0"/>
          </a:p>
          <a:p>
            <a:r>
              <a:rPr lang="en-US" sz="1600" dirty="0" smtClean="0"/>
              <a:t>(703) 680-0866 or </a:t>
            </a:r>
            <a:r>
              <a:rPr lang="en-US" sz="1600" dirty="0" smtClean="0">
                <a:hlinkClick r:id="rId3"/>
              </a:rPr>
              <a:t>elston@alumni.duke.edu</a:t>
            </a:r>
            <a:r>
              <a:rPr lang="en-US" sz="1600" dirty="0" smtClean="0"/>
              <a:t> or </a:t>
            </a:r>
            <a:r>
              <a:rPr lang="en-US" sz="1600" dirty="0" smtClean="0">
                <a:hlinkClick r:id="rId4"/>
              </a:rPr>
              <a:t>treasurer.gwsar@gmail.com</a:t>
            </a:r>
            <a:r>
              <a:rPr lang="en-US" sz="1600" dirty="0" smtClean="0"/>
              <a:t> </a:t>
            </a:r>
            <a:endParaRPr lang="en-US" sz="1600" dirty="0"/>
          </a:p>
        </p:txBody>
      </p:sp>
      <p:pic>
        <p:nvPicPr>
          <p:cNvPr id="6" name="Picture 5" descr="virginiasocietylogo.gif"/>
          <p:cNvPicPr>
            <a:picLocks noChangeAspect="1"/>
          </p:cNvPicPr>
          <p:nvPr/>
        </p:nvPicPr>
        <p:blipFill>
          <a:blip r:embed="rId5" cstate="print"/>
          <a:stretch>
            <a:fillRect/>
          </a:stretch>
        </p:blipFill>
        <p:spPr>
          <a:xfrm>
            <a:off x="3429000" y="3352800"/>
            <a:ext cx="2209800" cy="2209800"/>
          </a:xfrm>
          <a:prstGeom prst="rect">
            <a:avLst/>
          </a:prstGeom>
        </p:spPr>
      </p:pic>
      <p:sp>
        <p:nvSpPr>
          <p:cNvPr id="7" name="TextBox 6"/>
          <p:cNvSpPr txBox="1"/>
          <p:nvPr/>
        </p:nvSpPr>
        <p:spPr>
          <a:xfrm>
            <a:off x="5943600" y="2895600"/>
            <a:ext cx="2743200" cy="369332"/>
          </a:xfrm>
          <a:prstGeom prst="rect">
            <a:avLst/>
          </a:prstGeom>
          <a:noFill/>
        </p:spPr>
        <p:txBody>
          <a:bodyPr wrap="square" rtlCol="0">
            <a:spAutoFit/>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quia_marina_logo.jpg"/>
          <p:cNvPicPr>
            <a:picLocks noChangeAspect="1"/>
          </p:cNvPicPr>
          <p:nvPr/>
        </p:nvPicPr>
        <p:blipFill>
          <a:blip r:embed="rId2" cstate="print"/>
          <a:stretch>
            <a:fillRect/>
          </a:stretch>
        </p:blipFill>
        <p:spPr>
          <a:xfrm>
            <a:off x="304800" y="5181600"/>
            <a:ext cx="1014413" cy="1120898"/>
          </a:xfrm>
          <a:prstGeom prst="rect">
            <a:avLst/>
          </a:prstGeom>
        </p:spPr>
      </p:pic>
      <p:sp>
        <p:nvSpPr>
          <p:cNvPr id="5" name="Subtitle 2"/>
          <p:cNvSpPr txBox="1">
            <a:spLocks/>
          </p:cNvSpPr>
          <p:nvPr/>
        </p:nvSpPr>
        <p:spPr>
          <a:xfrm>
            <a:off x="1066800" y="1066800"/>
            <a:ext cx="7696200" cy="5105400"/>
          </a:xfrm>
          <a:prstGeom prst="rect">
            <a:avLst/>
          </a:prstGeom>
        </p:spPr>
        <p:txBody>
          <a:bodyPr>
            <a:noAutofit/>
          </a:bodyPr>
          <a:lstStyle/>
          <a:p>
            <a:r>
              <a:rPr lang="en-US" sz="1900" dirty="0" smtClean="0"/>
              <a:t>The George S. and Stella M. Knight Essay Contest was originally established and named in honor of President Calvin Coolidge, who won a local SAR essay contest while a student at Amherst. The contest was reestablished in 1988 by Compatriot McCarthy </a:t>
            </a:r>
            <a:r>
              <a:rPr lang="en-US" sz="1900" dirty="0" err="1" smtClean="0"/>
              <a:t>DeMere</a:t>
            </a:r>
            <a:r>
              <a:rPr lang="en-US" sz="1900" dirty="0" smtClean="0"/>
              <a:t>.  In 1995, the contest was renamed the George S. and Stella M. Knight Essay Contest in honor of their generous gift to the SAR to support this contest. The program is designed to give students an opportunity to explore events that shaped American history.</a:t>
            </a:r>
          </a:p>
          <a:p>
            <a:endParaRPr lang="en-US" sz="1900" dirty="0" smtClean="0"/>
          </a:p>
          <a:p>
            <a:r>
              <a:rPr lang="en-US" sz="1900" dirty="0" smtClean="0"/>
              <a:t>Conducted at the Chapter, State Society and National Society levels, the students must submit an original essay with topics based on original research and deal with an event, person, philosophy or ideal associated with the American Revolution, Declaration of Independence, or the framing of the United States Constitution.</a:t>
            </a:r>
          </a:p>
          <a:p>
            <a:pPr marL="342900" marR="0" lvl="0" indent="-342900" algn="ctr" defTabSz="914400" rtl="0" eaLnBrk="1" fontAlgn="base" latinLnBrk="0" hangingPunct="1">
              <a:lnSpc>
                <a:spcPct val="100000"/>
              </a:lnSpc>
              <a:spcBef>
                <a:spcPct val="20000"/>
              </a:spcBef>
              <a:spcAft>
                <a:spcPct val="0"/>
              </a:spcAft>
              <a:buClr>
                <a:schemeClr val="hlink"/>
              </a:buClr>
              <a:buSzPct val="75000"/>
              <a:tabLst/>
              <a:defRPr/>
            </a:pPr>
            <a:endParaRPr kumimoji="1" lang="en-US" sz="2000" b="1" i="0" u="none" strike="noStrike" kern="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2590800" y="228600"/>
            <a:ext cx="3810000" cy="400110"/>
          </a:xfrm>
          <a:prstGeom prst="rect">
            <a:avLst/>
          </a:prstGeom>
          <a:noFill/>
        </p:spPr>
        <p:txBody>
          <a:bodyPr wrap="square" rtlCol="0">
            <a:spAutoFit/>
          </a:bodyPr>
          <a:lstStyle/>
          <a:p>
            <a:pPr algn="ctr"/>
            <a:r>
              <a:rPr lang="en-US" sz="2000" b="1" dirty="0" smtClean="0">
                <a:solidFill>
                  <a:schemeClr val="bg1"/>
                </a:solidFill>
              </a:rPr>
              <a:t>History and Background</a:t>
            </a:r>
            <a:endParaRPr lang="en-US" sz="2000" b="1"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quia_marina_logo.jpg"/>
          <p:cNvPicPr>
            <a:picLocks noChangeAspect="1"/>
          </p:cNvPicPr>
          <p:nvPr/>
        </p:nvPicPr>
        <p:blipFill>
          <a:blip r:embed="rId2" cstate="print"/>
          <a:stretch>
            <a:fillRect/>
          </a:stretch>
        </p:blipFill>
        <p:spPr>
          <a:xfrm>
            <a:off x="304800" y="5181600"/>
            <a:ext cx="1014413" cy="1120898"/>
          </a:xfrm>
          <a:prstGeom prst="rect">
            <a:avLst/>
          </a:prstGeom>
        </p:spPr>
      </p:pic>
      <p:sp>
        <p:nvSpPr>
          <p:cNvPr id="5" name="Subtitle 2"/>
          <p:cNvSpPr txBox="1">
            <a:spLocks/>
          </p:cNvSpPr>
          <p:nvPr/>
        </p:nvSpPr>
        <p:spPr>
          <a:xfrm>
            <a:off x="1066800" y="1600200"/>
            <a:ext cx="7696200" cy="2895600"/>
          </a:xfrm>
          <a:prstGeom prst="rect">
            <a:avLst/>
          </a:prstGeom>
        </p:spPr>
        <p:txBody>
          <a:bodyPr>
            <a:noAutofit/>
          </a:bodyPr>
          <a:lstStyle/>
          <a:p>
            <a:r>
              <a:rPr lang="en-US" sz="3600" dirty="0" smtClean="0"/>
              <a:t>Why do we sponsor this contest?</a:t>
            </a:r>
          </a:p>
          <a:p>
            <a:endParaRPr lang="en-US" sz="1900" dirty="0" smtClean="0"/>
          </a:p>
          <a:p>
            <a:r>
              <a:rPr lang="en-US" sz="2000" dirty="0" smtClean="0"/>
              <a:t>●  To recognize outstanding youth in your area and in the nation. </a:t>
            </a:r>
          </a:p>
          <a:p>
            <a:endParaRPr lang="en-US" sz="2000" dirty="0" smtClean="0"/>
          </a:p>
          <a:p>
            <a:r>
              <a:rPr lang="en-US" sz="2000" dirty="0" smtClean="0"/>
              <a:t>●  To obtain publicity for the SAR in your local community.</a:t>
            </a:r>
            <a:endParaRPr lang="en-US" sz="1900" dirty="0" smtClean="0"/>
          </a:p>
          <a:p>
            <a:pPr marL="342900" marR="0" lvl="0" indent="-342900" algn="ctr" defTabSz="914400" rtl="0" eaLnBrk="1" fontAlgn="base" latinLnBrk="0" hangingPunct="1">
              <a:lnSpc>
                <a:spcPct val="100000"/>
              </a:lnSpc>
              <a:spcBef>
                <a:spcPct val="20000"/>
              </a:spcBef>
              <a:spcAft>
                <a:spcPct val="0"/>
              </a:spcAft>
              <a:buClr>
                <a:schemeClr val="hlink"/>
              </a:buClr>
              <a:buSzPct val="75000"/>
              <a:tabLst/>
              <a:defRPr/>
            </a:pPr>
            <a:endParaRPr kumimoji="1" lang="en-US" sz="2000" b="1" i="0" u="none" strike="noStrike" kern="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2590800" y="228600"/>
            <a:ext cx="3810000" cy="400110"/>
          </a:xfrm>
          <a:prstGeom prst="rect">
            <a:avLst/>
          </a:prstGeom>
          <a:noFill/>
        </p:spPr>
        <p:txBody>
          <a:bodyPr wrap="square" rtlCol="0">
            <a:spAutoFit/>
          </a:bodyPr>
          <a:lstStyle/>
          <a:p>
            <a:pPr algn="ctr"/>
            <a:r>
              <a:rPr lang="en-US" sz="2000" b="1" dirty="0" smtClean="0">
                <a:solidFill>
                  <a:schemeClr val="bg1"/>
                </a:solidFill>
              </a:rPr>
              <a:t>Purposes and Goals</a:t>
            </a:r>
            <a:endParaRPr lang="en-US" sz="2000" b="1" dirty="0">
              <a:solidFill>
                <a:schemeClr val="bg1"/>
              </a:solidFill>
            </a:endParaRPr>
          </a:p>
        </p:txBody>
      </p:sp>
      <p:pic>
        <p:nvPicPr>
          <p:cNvPr id="7" name="Picture 6" descr="10-11SCAASeal_sm.jpg"/>
          <p:cNvPicPr>
            <a:picLocks noChangeAspect="1"/>
          </p:cNvPicPr>
          <p:nvPr/>
        </p:nvPicPr>
        <p:blipFill>
          <a:blip r:embed="rId3" cstate="print"/>
          <a:stretch>
            <a:fillRect/>
          </a:stretch>
        </p:blipFill>
        <p:spPr>
          <a:xfrm>
            <a:off x="3352800" y="5257800"/>
            <a:ext cx="2008093" cy="10668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quia_marina_logo.jpg"/>
          <p:cNvPicPr>
            <a:picLocks noChangeAspect="1"/>
          </p:cNvPicPr>
          <p:nvPr/>
        </p:nvPicPr>
        <p:blipFill>
          <a:blip r:embed="rId2" cstate="print"/>
          <a:stretch>
            <a:fillRect/>
          </a:stretch>
        </p:blipFill>
        <p:spPr>
          <a:xfrm>
            <a:off x="304800" y="5181600"/>
            <a:ext cx="1014413" cy="1120898"/>
          </a:xfrm>
          <a:prstGeom prst="rect">
            <a:avLst/>
          </a:prstGeom>
        </p:spPr>
      </p:pic>
      <p:sp>
        <p:nvSpPr>
          <p:cNvPr id="5" name="Subtitle 2"/>
          <p:cNvSpPr txBox="1">
            <a:spLocks/>
          </p:cNvSpPr>
          <p:nvPr/>
        </p:nvSpPr>
        <p:spPr>
          <a:xfrm>
            <a:off x="1066800" y="1600200"/>
            <a:ext cx="7696200" cy="3810000"/>
          </a:xfrm>
          <a:prstGeom prst="rect">
            <a:avLst/>
          </a:prstGeom>
        </p:spPr>
        <p:txBody>
          <a:bodyPr>
            <a:noAutofit/>
          </a:bodyPr>
          <a:lstStyle/>
          <a:p>
            <a:r>
              <a:rPr lang="en-US" sz="2000" dirty="0" smtClean="0"/>
              <a:t>●   Personal contact with a high school history, social studies or English teachers who may be able to assist you in identifying potential competitors.</a:t>
            </a:r>
          </a:p>
          <a:p>
            <a:endParaRPr lang="en-US" sz="2000" dirty="0" smtClean="0"/>
          </a:p>
          <a:p>
            <a:r>
              <a:rPr lang="en-US" sz="2000" dirty="0" smtClean="0"/>
              <a:t>●  Letters/brochures to local high </a:t>
            </a:r>
            <a:r>
              <a:rPr lang="en-US" sz="2000" dirty="0" smtClean="0"/>
              <a:t>schools (sample on next slide). </a:t>
            </a:r>
            <a:endParaRPr lang="en-US" sz="2000" dirty="0" smtClean="0"/>
          </a:p>
          <a:p>
            <a:endParaRPr lang="en-US" sz="2000" dirty="0" smtClean="0"/>
          </a:p>
          <a:p>
            <a:r>
              <a:rPr lang="en-US" sz="2000" dirty="0" smtClean="0"/>
              <a:t>●  Children/grandchildren of local SAR and DAR members.</a:t>
            </a:r>
          </a:p>
          <a:p>
            <a:endParaRPr lang="en-US" sz="2000" dirty="0" smtClean="0"/>
          </a:p>
          <a:p>
            <a:r>
              <a:rPr lang="en-US" sz="2000" dirty="0" smtClean="0"/>
              <a:t>●  Local Children of the American Revolution (CAR) societies.</a:t>
            </a:r>
          </a:p>
          <a:p>
            <a:endParaRPr lang="en-US" sz="2000" dirty="0" smtClean="0"/>
          </a:p>
          <a:p>
            <a:r>
              <a:rPr lang="en-US" sz="2000" dirty="0" smtClean="0"/>
              <a:t>●  Notices on website, social media.</a:t>
            </a:r>
          </a:p>
          <a:p>
            <a:endParaRPr lang="en-US" sz="2000" dirty="0" smtClean="0"/>
          </a:p>
          <a:p>
            <a:endParaRPr lang="en-US" sz="1900" dirty="0" smtClean="0"/>
          </a:p>
          <a:p>
            <a:pPr marL="342900" marR="0" lvl="0" indent="-342900" algn="ctr" defTabSz="914400" rtl="0" eaLnBrk="1" fontAlgn="base" latinLnBrk="0" hangingPunct="1">
              <a:lnSpc>
                <a:spcPct val="100000"/>
              </a:lnSpc>
              <a:spcBef>
                <a:spcPct val="20000"/>
              </a:spcBef>
              <a:spcAft>
                <a:spcPct val="0"/>
              </a:spcAft>
              <a:buClr>
                <a:schemeClr val="hlink"/>
              </a:buClr>
              <a:buSzPct val="75000"/>
              <a:tabLst/>
              <a:defRPr/>
            </a:pPr>
            <a:endParaRPr kumimoji="1" lang="en-US" sz="2000" b="1" i="0" u="none" strike="noStrike" kern="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2590800" y="228600"/>
            <a:ext cx="3810000" cy="400110"/>
          </a:xfrm>
          <a:prstGeom prst="rect">
            <a:avLst/>
          </a:prstGeom>
          <a:noFill/>
        </p:spPr>
        <p:txBody>
          <a:bodyPr wrap="square" rtlCol="0">
            <a:spAutoFit/>
          </a:bodyPr>
          <a:lstStyle/>
          <a:p>
            <a:pPr algn="ctr"/>
            <a:r>
              <a:rPr lang="en-US" sz="2000" b="1" dirty="0" smtClean="0">
                <a:solidFill>
                  <a:schemeClr val="bg1"/>
                </a:solidFill>
              </a:rPr>
              <a:t>Recruiting Contestants</a:t>
            </a:r>
            <a:endParaRPr lang="en-US" sz="2000" b="1" dirty="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228600"/>
            <a:ext cx="3810000" cy="400110"/>
          </a:xfrm>
          <a:prstGeom prst="rect">
            <a:avLst/>
          </a:prstGeom>
          <a:noFill/>
        </p:spPr>
        <p:txBody>
          <a:bodyPr wrap="square" rtlCol="0">
            <a:spAutoFit/>
          </a:bodyPr>
          <a:lstStyle/>
          <a:p>
            <a:pPr algn="ctr"/>
            <a:r>
              <a:rPr lang="en-US" sz="2000" b="1" dirty="0" smtClean="0">
                <a:solidFill>
                  <a:schemeClr val="bg1"/>
                </a:solidFill>
              </a:rPr>
              <a:t>Recruiting Contestants</a:t>
            </a:r>
            <a:endParaRPr lang="en-US" sz="2000" b="1" dirty="0">
              <a:solidFill>
                <a:schemeClr val="bg1"/>
              </a:solidFill>
            </a:endParaRPr>
          </a:p>
        </p:txBody>
      </p:sp>
      <p:pic>
        <p:nvPicPr>
          <p:cNvPr id="3" name="Picture 2" descr="SAR_small_2010.jpg"/>
          <p:cNvPicPr>
            <a:picLocks noChangeAspect="1"/>
          </p:cNvPicPr>
          <p:nvPr/>
        </p:nvPicPr>
        <p:blipFill>
          <a:blip r:embed="rId2" cstate="print"/>
          <a:stretch>
            <a:fillRect/>
          </a:stretch>
        </p:blipFill>
        <p:spPr>
          <a:xfrm>
            <a:off x="2362200" y="990600"/>
            <a:ext cx="4191000" cy="53896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43000"/>
            <a:ext cx="7086600" cy="461665"/>
          </a:xfrm>
          <a:prstGeom prst="rect">
            <a:avLst/>
          </a:prstGeom>
          <a:noFill/>
        </p:spPr>
        <p:txBody>
          <a:bodyPr wrap="square" rtlCol="0">
            <a:spAutoFit/>
          </a:bodyPr>
          <a:lstStyle/>
          <a:p>
            <a:r>
              <a:rPr lang="en-US" sz="2400" b="1" dirty="0" smtClean="0"/>
              <a:t>Stage 1:  </a:t>
            </a:r>
            <a:r>
              <a:rPr lang="en-US" sz="2400" dirty="0" smtClean="0"/>
              <a:t>The Chapter-Level Contest</a:t>
            </a:r>
            <a:endParaRPr lang="en-US" sz="2400" dirty="0"/>
          </a:p>
        </p:txBody>
      </p:sp>
      <p:pic>
        <p:nvPicPr>
          <p:cNvPr id="3" name="Picture 2" descr="acquia_marina_logo.jpg"/>
          <p:cNvPicPr>
            <a:picLocks noChangeAspect="1"/>
          </p:cNvPicPr>
          <p:nvPr/>
        </p:nvPicPr>
        <p:blipFill>
          <a:blip r:embed="rId2" cstate="print"/>
          <a:stretch>
            <a:fillRect/>
          </a:stretch>
        </p:blipFill>
        <p:spPr>
          <a:xfrm>
            <a:off x="304800" y="5181600"/>
            <a:ext cx="1014413" cy="1120898"/>
          </a:xfrm>
          <a:prstGeom prst="rect">
            <a:avLst/>
          </a:prstGeom>
        </p:spPr>
      </p:pic>
      <p:sp>
        <p:nvSpPr>
          <p:cNvPr id="4" name="TextBox 3"/>
          <p:cNvSpPr txBox="1"/>
          <p:nvPr/>
        </p:nvSpPr>
        <p:spPr>
          <a:xfrm>
            <a:off x="1371600" y="1828800"/>
            <a:ext cx="6858000" cy="3785652"/>
          </a:xfrm>
          <a:prstGeom prst="rect">
            <a:avLst/>
          </a:prstGeom>
          <a:noFill/>
        </p:spPr>
        <p:txBody>
          <a:bodyPr wrap="square" rtlCol="0">
            <a:spAutoFit/>
          </a:bodyPr>
          <a:lstStyle/>
          <a:p>
            <a:r>
              <a:rPr lang="en-US" sz="2000" b="1" dirty="0" smtClean="0"/>
              <a:t>Eligibility:  </a:t>
            </a:r>
            <a:r>
              <a:rPr lang="en-US" sz="2000" dirty="0" smtClean="0"/>
              <a:t>Sophomores, juniors or seniors attending public, parochial, or private high schools (including accredited home schools) who are United States citizens or legal aliens.  </a:t>
            </a:r>
            <a:r>
              <a:rPr lang="en-US" sz="2000" i="1" dirty="0" smtClean="0"/>
              <a:t>Only one entry per student per contest year.</a:t>
            </a:r>
          </a:p>
          <a:p>
            <a:endParaRPr lang="en-US" sz="2000" dirty="0" smtClean="0"/>
          </a:p>
          <a:p>
            <a:r>
              <a:rPr lang="en-US" sz="2000" b="1" dirty="0" smtClean="0"/>
              <a:t>Deadline:  </a:t>
            </a:r>
            <a:r>
              <a:rPr lang="en-US" sz="2000" dirty="0" smtClean="0"/>
              <a:t>Chapter’s option (December 31 recommended).</a:t>
            </a:r>
          </a:p>
          <a:p>
            <a:endParaRPr lang="en-US" sz="2000" dirty="0" smtClean="0"/>
          </a:p>
          <a:p>
            <a:r>
              <a:rPr lang="en-US" sz="2000" b="1" dirty="0" smtClean="0"/>
              <a:t>Submission:  </a:t>
            </a:r>
            <a:r>
              <a:rPr lang="en-US" sz="2000" dirty="0" smtClean="0"/>
              <a:t>an original researched and proven topic written in English.  The topic of the essay shall deal with an event, person, philosophy, or ideal associated with the American Revolution, the Declaration of Independence, or the framing of the United States Constitution.</a:t>
            </a:r>
            <a:endParaRPr lang="en-US" sz="2000" dirty="0"/>
          </a:p>
        </p:txBody>
      </p:sp>
      <p:sp>
        <p:nvSpPr>
          <p:cNvPr id="5" name="TextBox 4"/>
          <p:cNvSpPr txBox="1"/>
          <p:nvPr/>
        </p:nvSpPr>
        <p:spPr>
          <a:xfrm>
            <a:off x="2590800" y="228600"/>
            <a:ext cx="6324600" cy="400110"/>
          </a:xfrm>
          <a:prstGeom prst="rect">
            <a:avLst/>
          </a:prstGeom>
          <a:noFill/>
        </p:spPr>
        <p:txBody>
          <a:bodyPr wrap="square" rtlCol="0">
            <a:spAutoFit/>
          </a:bodyPr>
          <a:lstStyle/>
          <a:p>
            <a:pPr algn="r"/>
            <a:r>
              <a:rPr lang="en-US" sz="2000" b="1" dirty="0" smtClean="0">
                <a:solidFill>
                  <a:schemeClr val="bg1"/>
                </a:solidFill>
              </a:rPr>
              <a:t>Knight Essay Contest</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43000"/>
            <a:ext cx="7086600" cy="369332"/>
          </a:xfrm>
          <a:prstGeom prst="rect">
            <a:avLst/>
          </a:prstGeom>
          <a:noFill/>
        </p:spPr>
        <p:txBody>
          <a:bodyPr wrap="square" rtlCol="0">
            <a:spAutoFit/>
          </a:bodyPr>
          <a:lstStyle/>
          <a:p>
            <a:r>
              <a:rPr lang="en-US" dirty="0" smtClean="0"/>
              <a:t>Stage 1:  The Chapter-Level Contest (continued)</a:t>
            </a:r>
            <a:endParaRPr lang="en-US" dirty="0"/>
          </a:p>
        </p:txBody>
      </p:sp>
      <p:pic>
        <p:nvPicPr>
          <p:cNvPr id="3" name="Picture 2" descr="acquia_marina_logo.jpg"/>
          <p:cNvPicPr>
            <a:picLocks noChangeAspect="1"/>
          </p:cNvPicPr>
          <p:nvPr/>
        </p:nvPicPr>
        <p:blipFill>
          <a:blip r:embed="rId2" cstate="print"/>
          <a:stretch>
            <a:fillRect/>
          </a:stretch>
        </p:blipFill>
        <p:spPr>
          <a:xfrm>
            <a:off x="304800" y="5181600"/>
            <a:ext cx="1014413" cy="1120898"/>
          </a:xfrm>
          <a:prstGeom prst="rect">
            <a:avLst/>
          </a:prstGeom>
        </p:spPr>
      </p:pic>
      <p:sp>
        <p:nvSpPr>
          <p:cNvPr id="5" name="TextBox 4"/>
          <p:cNvSpPr txBox="1"/>
          <p:nvPr/>
        </p:nvSpPr>
        <p:spPr>
          <a:xfrm>
            <a:off x="1371600" y="1828800"/>
            <a:ext cx="6858000" cy="3447098"/>
          </a:xfrm>
          <a:prstGeom prst="rect">
            <a:avLst/>
          </a:prstGeom>
          <a:noFill/>
        </p:spPr>
        <p:txBody>
          <a:bodyPr wrap="square" rtlCol="0">
            <a:spAutoFit/>
          </a:bodyPr>
          <a:lstStyle/>
          <a:p>
            <a:r>
              <a:rPr lang="en-US" sz="2000" b="1" dirty="0" smtClean="0"/>
              <a:t>Essay Requirements:  </a:t>
            </a:r>
            <a:r>
              <a:rPr lang="en-US" sz="2000" dirty="0" smtClean="0"/>
              <a:t>(A) title page, (B) essay pages, (C) bibliography (works cited), and (D) contestant's biography.  The title page, bibliography and contestant's biography must be listed on separate pages and no reference to the contestant's name or information can be part of the Essay pages or Bibliography.</a:t>
            </a:r>
          </a:p>
          <a:p>
            <a:endParaRPr lang="en-US" sz="2000" dirty="0" smtClean="0"/>
          </a:p>
          <a:p>
            <a:r>
              <a:rPr lang="en-US" sz="2000" b="1" i="1" dirty="0" smtClean="0"/>
              <a:t>Title Page:  </a:t>
            </a:r>
            <a:r>
              <a:rPr lang="en-US" sz="2000" dirty="0" smtClean="0"/>
              <a:t>title of the essay, contestant's name, address, telephone number, and email address (if available); name, address, and telephone number of the high school in which the contestant is enrolled, and the contestant's grade level</a:t>
            </a:r>
            <a:endParaRPr lang="en-US" sz="2000" dirty="0"/>
          </a:p>
        </p:txBody>
      </p:sp>
      <p:sp>
        <p:nvSpPr>
          <p:cNvPr id="6" name="TextBox 5"/>
          <p:cNvSpPr txBox="1"/>
          <p:nvPr/>
        </p:nvSpPr>
        <p:spPr>
          <a:xfrm>
            <a:off x="2590800" y="228600"/>
            <a:ext cx="6324600" cy="400110"/>
          </a:xfrm>
          <a:prstGeom prst="rect">
            <a:avLst/>
          </a:prstGeom>
          <a:noFill/>
        </p:spPr>
        <p:txBody>
          <a:bodyPr wrap="square" rtlCol="0">
            <a:spAutoFit/>
          </a:bodyPr>
          <a:lstStyle/>
          <a:p>
            <a:pPr algn="r"/>
            <a:r>
              <a:rPr lang="en-US" sz="2000" b="1" dirty="0" smtClean="0">
                <a:solidFill>
                  <a:schemeClr val="bg1"/>
                </a:solidFill>
              </a:rPr>
              <a:t>Knight Essay Contest</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43000"/>
            <a:ext cx="7086600" cy="369332"/>
          </a:xfrm>
          <a:prstGeom prst="rect">
            <a:avLst/>
          </a:prstGeom>
          <a:noFill/>
        </p:spPr>
        <p:txBody>
          <a:bodyPr wrap="square" rtlCol="0">
            <a:spAutoFit/>
          </a:bodyPr>
          <a:lstStyle/>
          <a:p>
            <a:r>
              <a:rPr lang="en-US" dirty="0" smtClean="0"/>
              <a:t>Stage 1:  The Chapter-Level Contest (continued)</a:t>
            </a:r>
            <a:endParaRPr lang="en-US" dirty="0"/>
          </a:p>
        </p:txBody>
      </p:sp>
      <p:pic>
        <p:nvPicPr>
          <p:cNvPr id="3" name="Picture 2" descr="acquia_marina_logo.jpg"/>
          <p:cNvPicPr>
            <a:picLocks noChangeAspect="1"/>
          </p:cNvPicPr>
          <p:nvPr/>
        </p:nvPicPr>
        <p:blipFill>
          <a:blip r:embed="rId2" cstate="print"/>
          <a:stretch>
            <a:fillRect/>
          </a:stretch>
        </p:blipFill>
        <p:spPr>
          <a:xfrm>
            <a:off x="304800" y="5181600"/>
            <a:ext cx="1014413" cy="1120898"/>
          </a:xfrm>
          <a:prstGeom prst="rect">
            <a:avLst/>
          </a:prstGeom>
        </p:spPr>
      </p:pic>
      <p:sp>
        <p:nvSpPr>
          <p:cNvPr id="5" name="TextBox 4"/>
          <p:cNvSpPr txBox="1"/>
          <p:nvPr/>
        </p:nvSpPr>
        <p:spPr>
          <a:xfrm>
            <a:off x="1371600" y="1521023"/>
            <a:ext cx="6858000" cy="3785652"/>
          </a:xfrm>
          <a:prstGeom prst="rect">
            <a:avLst/>
          </a:prstGeom>
          <a:noFill/>
        </p:spPr>
        <p:txBody>
          <a:bodyPr wrap="square" rtlCol="0" anchor="b">
            <a:spAutoFit/>
          </a:bodyPr>
          <a:lstStyle/>
          <a:p>
            <a:r>
              <a:rPr lang="en-US" sz="2000" b="1" i="1" dirty="0" smtClean="0"/>
              <a:t>Essay Pages:  </a:t>
            </a:r>
          </a:p>
          <a:p>
            <a:endParaRPr lang="en-US" sz="1200" b="1" i="1" dirty="0" smtClean="0"/>
          </a:p>
          <a:p>
            <a:r>
              <a:rPr lang="en-US" sz="2000" dirty="0" smtClean="0"/>
              <a:t>●  Minimum of 800 words; maximum of 1200 words. </a:t>
            </a:r>
          </a:p>
          <a:p>
            <a:r>
              <a:rPr lang="en-US" sz="2000" dirty="0" smtClean="0"/>
              <a:t>●  The essay title must appear on the first page (as well as the Title Page). </a:t>
            </a:r>
          </a:p>
          <a:p>
            <a:r>
              <a:rPr lang="en-US" sz="2000" dirty="0" smtClean="0"/>
              <a:t>●  The essay must be typed double-spaced on white bond paper.  </a:t>
            </a:r>
          </a:p>
          <a:p>
            <a:r>
              <a:rPr lang="en-US" sz="2000" dirty="0" smtClean="0"/>
              <a:t>●  No bindings or special covers are needed. </a:t>
            </a:r>
          </a:p>
          <a:p>
            <a:r>
              <a:rPr lang="en-US" sz="2000" dirty="0" smtClean="0"/>
              <a:t>●  Graphics are not permitted. An original copy of the essay must be submitted. </a:t>
            </a:r>
          </a:p>
          <a:p>
            <a:r>
              <a:rPr lang="en-US" sz="2000" dirty="0" smtClean="0"/>
              <a:t>●  Poor quality copies will not be accepted.</a:t>
            </a:r>
          </a:p>
          <a:p>
            <a:r>
              <a:rPr lang="en-US" sz="2000" dirty="0" smtClean="0"/>
              <a:t>●  Plagiarism will be grounds for immediate disqualification.</a:t>
            </a:r>
            <a:endParaRPr lang="en-US" sz="2000" dirty="0"/>
          </a:p>
        </p:txBody>
      </p:sp>
      <p:sp>
        <p:nvSpPr>
          <p:cNvPr id="6" name="TextBox 5"/>
          <p:cNvSpPr txBox="1"/>
          <p:nvPr/>
        </p:nvSpPr>
        <p:spPr>
          <a:xfrm>
            <a:off x="2590800" y="228600"/>
            <a:ext cx="6324600" cy="400110"/>
          </a:xfrm>
          <a:prstGeom prst="rect">
            <a:avLst/>
          </a:prstGeom>
          <a:noFill/>
        </p:spPr>
        <p:txBody>
          <a:bodyPr wrap="square" rtlCol="0">
            <a:spAutoFit/>
          </a:bodyPr>
          <a:lstStyle/>
          <a:p>
            <a:pPr algn="r"/>
            <a:r>
              <a:rPr lang="en-US" sz="2000" b="1" dirty="0" smtClean="0">
                <a:solidFill>
                  <a:schemeClr val="bg1"/>
                </a:solidFill>
              </a:rPr>
              <a:t>Knight Essay Contest</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43000"/>
            <a:ext cx="7086600" cy="369332"/>
          </a:xfrm>
          <a:prstGeom prst="rect">
            <a:avLst/>
          </a:prstGeom>
          <a:noFill/>
        </p:spPr>
        <p:txBody>
          <a:bodyPr wrap="square" rtlCol="0">
            <a:spAutoFit/>
          </a:bodyPr>
          <a:lstStyle/>
          <a:p>
            <a:r>
              <a:rPr lang="en-US" dirty="0" smtClean="0"/>
              <a:t>Stage 1:  The Chapter-Level Contest (continued)</a:t>
            </a:r>
            <a:endParaRPr lang="en-US" dirty="0"/>
          </a:p>
        </p:txBody>
      </p:sp>
      <p:pic>
        <p:nvPicPr>
          <p:cNvPr id="3" name="Picture 2" descr="acquia_marina_logo.jpg"/>
          <p:cNvPicPr>
            <a:picLocks noChangeAspect="1"/>
          </p:cNvPicPr>
          <p:nvPr/>
        </p:nvPicPr>
        <p:blipFill>
          <a:blip r:embed="rId2" cstate="print"/>
          <a:stretch>
            <a:fillRect/>
          </a:stretch>
        </p:blipFill>
        <p:spPr>
          <a:xfrm>
            <a:off x="304800" y="5181600"/>
            <a:ext cx="1014413" cy="1120898"/>
          </a:xfrm>
          <a:prstGeom prst="rect">
            <a:avLst/>
          </a:prstGeom>
        </p:spPr>
      </p:pic>
      <p:sp>
        <p:nvSpPr>
          <p:cNvPr id="5" name="TextBox 4"/>
          <p:cNvSpPr txBox="1"/>
          <p:nvPr/>
        </p:nvSpPr>
        <p:spPr>
          <a:xfrm>
            <a:off x="1371600" y="1444824"/>
            <a:ext cx="6858000" cy="3662541"/>
          </a:xfrm>
          <a:prstGeom prst="rect">
            <a:avLst/>
          </a:prstGeom>
          <a:noFill/>
        </p:spPr>
        <p:txBody>
          <a:bodyPr wrap="square" rtlCol="0" anchor="b">
            <a:spAutoFit/>
          </a:bodyPr>
          <a:lstStyle/>
          <a:p>
            <a:r>
              <a:rPr lang="en-US" sz="2000" b="1" i="1" dirty="0" smtClean="0"/>
              <a:t>Bibliography:  </a:t>
            </a:r>
          </a:p>
          <a:p>
            <a:endParaRPr lang="en-US" sz="1200" b="1" i="1" dirty="0" smtClean="0"/>
          </a:p>
          <a:p>
            <a:r>
              <a:rPr lang="en-US" sz="2000" dirty="0" smtClean="0"/>
              <a:t>●  At least 5 references; 3 must be from published book sources (i.e., not encyclopedias or Internet sites).   If there are no book sources, the essay will be disqualified.</a:t>
            </a:r>
          </a:p>
          <a:p>
            <a:endParaRPr lang="en-US" sz="1200" dirty="0" smtClean="0"/>
          </a:p>
          <a:p>
            <a:r>
              <a:rPr lang="en-US" sz="2000" dirty="0" smtClean="0"/>
              <a:t>●  The essay and bibliography must be documented in accordance with the Modern Language Association publication, MLA Handbook for Writers of Research Papers (see www.mla.org) or Kate L. </a:t>
            </a:r>
            <a:r>
              <a:rPr lang="en-US" sz="2000" dirty="0" err="1" smtClean="0"/>
              <a:t>Turabian's</a:t>
            </a:r>
            <a:r>
              <a:rPr lang="en-US" sz="2000" dirty="0" smtClean="0"/>
              <a:t> publication, A Manual for Writers of Term Papers, Theses, and Dissertations. </a:t>
            </a:r>
          </a:p>
        </p:txBody>
      </p:sp>
      <p:sp>
        <p:nvSpPr>
          <p:cNvPr id="6" name="TextBox 5"/>
          <p:cNvSpPr txBox="1"/>
          <p:nvPr/>
        </p:nvSpPr>
        <p:spPr>
          <a:xfrm>
            <a:off x="2590800" y="228600"/>
            <a:ext cx="6324600" cy="400110"/>
          </a:xfrm>
          <a:prstGeom prst="rect">
            <a:avLst/>
          </a:prstGeom>
          <a:noFill/>
        </p:spPr>
        <p:txBody>
          <a:bodyPr wrap="square" rtlCol="0">
            <a:spAutoFit/>
          </a:bodyPr>
          <a:lstStyle/>
          <a:p>
            <a:pPr algn="r"/>
            <a:r>
              <a:rPr lang="en-US" sz="2000" b="1" dirty="0" smtClean="0">
                <a:solidFill>
                  <a:schemeClr val="bg1"/>
                </a:solidFill>
              </a:rPr>
              <a:t>Knight Essay Contest</a:t>
            </a:r>
            <a:endParaRPr lang="en-US" sz="20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P030003115">
  <a:themeElements>
    <a:clrScheme name="Custom 4">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0070C0"/>
      </a:hlink>
      <a:folHlink>
        <a:srgbClr val="44B9E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1D4337"/>
        </a:dk1>
        <a:lt1>
          <a:srgbClr val="DDFFDD"/>
        </a:lt1>
        <a:dk2>
          <a:srgbClr val="1D4944"/>
        </a:dk2>
        <a:lt2>
          <a:srgbClr val="220011"/>
        </a:lt2>
        <a:accent1>
          <a:srgbClr val="71AD49"/>
        </a:accent1>
        <a:accent2>
          <a:srgbClr val="15692B"/>
        </a:accent2>
        <a:accent3>
          <a:srgbClr val="EBFFEB"/>
        </a:accent3>
        <a:accent4>
          <a:srgbClr val="17382D"/>
        </a:accent4>
        <a:accent5>
          <a:srgbClr val="BBD3B1"/>
        </a:accent5>
        <a:accent6>
          <a:srgbClr val="125E26"/>
        </a:accent6>
        <a:hlink>
          <a:srgbClr val="7A8E32"/>
        </a:hlink>
        <a:folHlink>
          <a:srgbClr val="DFE3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CCB5BC4D-EAC1-422E-AA44-2B90A8444A70}">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009A85C2-7412-4AF6-A0B8-CD30DF608227}">
  <ds:schemaRefs>
    <ds:schemaRef ds:uri="http://schemas.microsoft.com/sharepoint/v3/contenttype/forms"/>
  </ds:schemaRefs>
</ds:datastoreItem>
</file>

<file path=customXml/itemProps3.xml><?xml version="1.0" encoding="utf-8"?>
<ds:datastoreItem xmlns:ds="http://schemas.openxmlformats.org/officeDocument/2006/customXml" ds:itemID="{F652740C-E78E-4D82-9DA7-03AD73DA8F5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TP030003115</Template>
  <TotalTime>261</TotalTime>
  <Words>951</Words>
  <Application>Microsoft Office PowerPoint</Application>
  <PresentationFormat>On-screen Show (4:3)</PresentationFormat>
  <Paragraphs>120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TP030003115</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dc:creator>
  <cp:lastModifiedBy>Michael</cp:lastModifiedBy>
  <cp:revision>17</cp:revision>
  <dcterms:created xsi:type="dcterms:W3CDTF">2011-07-24T22:39:17Z</dcterms:created>
  <dcterms:modified xsi:type="dcterms:W3CDTF">2011-07-26T02:11:20Z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TC300031159990</vt:lpwstr>
  </property>
</Properties>
</file>